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65" r:id="rId3"/>
    <p:sldId id="288" r:id="rId4"/>
    <p:sldId id="372" r:id="rId5"/>
    <p:sldId id="366" r:id="rId6"/>
    <p:sldId id="367" r:id="rId7"/>
    <p:sldId id="368" r:id="rId8"/>
    <p:sldId id="369" r:id="rId9"/>
    <p:sldId id="370" r:id="rId10"/>
    <p:sldId id="371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0" autoAdjust="0"/>
    <p:restoredTop sz="85852" autoAdjust="0"/>
  </p:normalViewPr>
  <p:slideViewPr>
    <p:cSldViewPr>
      <p:cViewPr>
        <p:scale>
          <a:sx n="93" d="100"/>
          <a:sy n="93" d="100"/>
        </p:scale>
        <p:origin x="-1051" y="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Yearly%20Compariso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Yearly%20Comparis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Yearly%20Comparis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Yearly%20Compariso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Yearly%20Comparis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RM\Jama'at\AnsarUSA\Misc\Planning%20Survey%202015\Planning%20Survey%20Results%20-%202015.xls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M\Jama'at\AnsarUSA\Misc\Planning%20Surveys\Planning%20Survey%202017\Planning%20Survey%20Results%20-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9728346456693"/>
          <c:y val="0"/>
          <c:w val="0.7770271653543307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'1-Za''im Contacts'!$A$1:$A$4</c:f>
              <c:strCache>
                <c:ptCount val="4"/>
                <c:pt idx="0">
                  <c:v>Rarely or never</c:v>
                </c:pt>
                <c:pt idx="1">
                  <c:v>Once a month</c:v>
                </c:pt>
                <c:pt idx="2">
                  <c:v>Occasionally</c:v>
                </c:pt>
                <c:pt idx="3">
                  <c:v>Twice or more a month</c:v>
                </c:pt>
              </c:strCache>
            </c:strRef>
          </c:cat>
          <c:val>
            <c:numRef>
              <c:f>'1-Za''im Contacts'!$B$1:$B$4</c:f>
              <c:numCache>
                <c:formatCode>0%</c:formatCode>
                <c:ptCount val="4"/>
                <c:pt idx="0">
                  <c:v>0.16129032258064516</c:v>
                </c:pt>
                <c:pt idx="1">
                  <c:v>0.1889400921658986</c:v>
                </c:pt>
                <c:pt idx="2">
                  <c:v>0.27188940092165897</c:v>
                </c:pt>
                <c:pt idx="3">
                  <c:v>0.37788018433179721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82-4B19-AB8D-4A2D7DDAF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865088"/>
        <c:axId val="113866624"/>
      </c:barChart>
      <c:catAx>
        <c:axId val="113865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3866624"/>
        <c:crosses val="autoZero"/>
        <c:auto val="1"/>
        <c:lblAlgn val="ctr"/>
        <c:lblOffset val="100"/>
        <c:noMultiLvlLbl val="0"/>
      </c:catAx>
      <c:valAx>
        <c:axId val="11386662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3865088"/>
        <c:crosses val="autoZero"/>
        <c:crossBetween val="between"/>
      </c:valAx>
      <c:spPr>
        <a:solidFill>
          <a:schemeClr val="tx1">
            <a:lumMod val="65000"/>
            <a:lumOff val="35000"/>
          </a:schemeClr>
        </a:solidFill>
      </c:spPr>
    </c:plotArea>
    <c:plotVisOnly val="1"/>
    <c:dispBlanksAs val="gap"/>
    <c:showDLblsOverMax val="0"/>
  </c:chart>
  <c:spPr>
    <a:solidFill>
      <a:schemeClr val="tx1">
        <a:lumMod val="50000"/>
        <a:lumOff val="50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'9-Participation Increase'!$A$1:$A$4</c:f>
              <c:strCache>
                <c:ptCount val="4"/>
                <c:pt idx="0">
                  <c:v>My local Zaim personally called me and trusted me with a task</c:v>
                </c:pt>
                <c:pt idx="1">
                  <c:v>Nothing can change my participation level at this age</c:v>
                </c:pt>
                <c:pt idx="2">
                  <c:v>Our Majlis had more brotherhood locally</c:v>
                </c:pt>
                <c:pt idx="3">
                  <c:v>I had more time</c:v>
                </c:pt>
              </c:strCache>
            </c:strRef>
          </c:cat>
          <c:val>
            <c:numRef>
              <c:f>'9-Participation Increase'!$B$1:$B$4</c:f>
              <c:numCache>
                <c:formatCode>0%</c:formatCode>
                <c:ptCount val="4"/>
                <c:pt idx="0">
                  <c:v>0.11059907834101383</c:v>
                </c:pt>
                <c:pt idx="1">
                  <c:v>0.20276497695852536</c:v>
                </c:pt>
                <c:pt idx="2">
                  <c:v>0.30414746543778803</c:v>
                </c:pt>
                <c:pt idx="3">
                  <c:v>0.38248847926267282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23-457E-8B6A-24F3250F2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33696"/>
        <c:axId val="120735232"/>
      </c:barChart>
      <c:catAx>
        <c:axId val="120733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0735232"/>
        <c:crosses val="autoZero"/>
        <c:auto val="1"/>
        <c:lblAlgn val="ctr"/>
        <c:lblOffset val="100"/>
        <c:noMultiLvlLbl val="0"/>
      </c:catAx>
      <c:valAx>
        <c:axId val="1207352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0733696"/>
        <c:crosses val="autoZero"/>
        <c:crossBetween val="between"/>
      </c:valAx>
    </c:plotArea>
    <c:plotVisOnly val="1"/>
    <c:dispBlanksAs val="gap"/>
    <c:showDLblsOverMax val="0"/>
  </c:chart>
  <c:spPr>
    <a:solidFill>
      <a:schemeClr val="tx1">
        <a:lumMod val="65000"/>
        <a:lumOff val="35000"/>
      </a:schemeClr>
    </a:solidFill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603399865714459"/>
          <c:y val="3.0054644808743168E-2"/>
          <c:w val="0.79264817188549108"/>
          <c:h val="0.939890710382513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'10-Area of Improvement'!$A$1:$A$3</c:f>
              <c:strCache>
                <c:ptCount val="3"/>
                <c:pt idx="0">
                  <c:v>Neutral</c:v>
                </c:pt>
                <c:pt idx="1">
                  <c:v>Disagree</c:v>
                </c:pt>
                <c:pt idx="2">
                  <c:v>Agree</c:v>
                </c:pt>
              </c:strCache>
            </c:strRef>
          </c:cat>
          <c:val>
            <c:numRef>
              <c:f>'10-Area of Improvement'!$B$1:$B$3</c:f>
              <c:numCache>
                <c:formatCode>0%</c:formatCode>
                <c:ptCount val="3"/>
                <c:pt idx="0">
                  <c:v>8.294930875576037E-2</c:v>
                </c:pt>
                <c:pt idx="1">
                  <c:v>0.24884792626728111</c:v>
                </c:pt>
                <c:pt idx="2">
                  <c:v>0.66820276497695852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D3-4756-BE2C-D7862DEE9F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52384"/>
        <c:axId val="120778752"/>
      </c:barChart>
      <c:catAx>
        <c:axId val="120752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0778752"/>
        <c:crosses val="autoZero"/>
        <c:auto val="1"/>
        <c:lblAlgn val="ctr"/>
        <c:lblOffset val="100"/>
        <c:noMultiLvlLbl val="0"/>
      </c:catAx>
      <c:valAx>
        <c:axId val="1207787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0752384"/>
        <c:crosses val="autoZero"/>
        <c:crossBetween val="between"/>
      </c:valAx>
    </c:plotArea>
    <c:plotVisOnly val="1"/>
    <c:dispBlanksAs val="gap"/>
    <c:showDLblsOverMax val="0"/>
  </c:chart>
  <c:spPr>
    <a:solidFill>
      <a:schemeClr val="tx1">
        <a:lumMod val="65000"/>
        <a:lumOff val="35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'Za''im Contacts'!$B$1</c:f>
              <c:strCache>
                <c:ptCount val="1"/>
                <c:pt idx="0">
                  <c:v>2015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'Za''im Contacts'!$A$2:$A$5</c:f>
              <c:strCache>
                <c:ptCount val="4"/>
                <c:pt idx="0">
                  <c:v>Rarely or never</c:v>
                </c:pt>
                <c:pt idx="1">
                  <c:v>Occasionally</c:v>
                </c:pt>
                <c:pt idx="2">
                  <c:v>Once a month</c:v>
                </c:pt>
                <c:pt idx="3">
                  <c:v>Twice or more a month</c:v>
                </c:pt>
              </c:strCache>
            </c:strRef>
          </c:cat>
          <c:val>
            <c:numRef>
              <c:f>'Za''im Contacts'!$B$2:$B$5</c:f>
              <c:numCache>
                <c:formatCode>0%</c:formatCode>
                <c:ptCount val="4"/>
                <c:pt idx="0">
                  <c:v>0.08</c:v>
                </c:pt>
                <c:pt idx="1">
                  <c:v>0.35</c:v>
                </c:pt>
                <c:pt idx="2">
                  <c:v>0.13</c:v>
                </c:pt>
                <c:pt idx="3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EC-4A31-A973-75014BBF3A54}"/>
            </c:ext>
          </c:extLst>
        </c:ser>
        <c:ser>
          <c:idx val="1"/>
          <c:order val="1"/>
          <c:tx>
            <c:strRef>
              <c:f>'Za''im Contacts'!$C$1</c:f>
              <c:strCache>
                <c:ptCount val="1"/>
                <c:pt idx="0">
                  <c:v>2016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'Za''im Contacts'!$A$2:$A$5</c:f>
              <c:strCache>
                <c:ptCount val="4"/>
                <c:pt idx="0">
                  <c:v>Rarely or never</c:v>
                </c:pt>
                <c:pt idx="1">
                  <c:v>Occasionally</c:v>
                </c:pt>
                <c:pt idx="2">
                  <c:v>Once a month</c:v>
                </c:pt>
                <c:pt idx="3">
                  <c:v>Twice or more a month</c:v>
                </c:pt>
              </c:strCache>
            </c:strRef>
          </c:cat>
          <c:val>
            <c:numRef>
              <c:f>'Za''im Contacts'!$C$2:$C$5</c:f>
              <c:numCache>
                <c:formatCode>0%</c:formatCode>
                <c:ptCount val="4"/>
                <c:pt idx="0">
                  <c:v>0.16</c:v>
                </c:pt>
                <c:pt idx="1">
                  <c:v>0.23</c:v>
                </c:pt>
                <c:pt idx="2">
                  <c:v>0.24</c:v>
                </c:pt>
                <c:pt idx="3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EC-4A31-A973-75014BBF3A54}"/>
            </c:ext>
          </c:extLst>
        </c:ser>
        <c:ser>
          <c:idx val="2"/>
          <c:order val="2"/>
          <c:tx>
            <c:strRef>
              <c:f>'Za''im Contacts'!$D$1</c:f>
              <c:strCache>
                <c:ptCount val="1"/>
                <c:pt idx="0">
                  <c:v>2017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'Za''im Contacts'!$A$2:$A$5</c:f>
              <c:strCache>
                <c:ptCount val="4"/>
                <c:pt idx="0">
                  <c:v>Rarely or never</c:v>
                </c:pt>
                <c:pt idx="1">
                  <c:v>Occasionally</c:v>
                </c:pt>
                <c:pt idx="2">
                  <c:v>Once a month</c:v>
                </c:pt>
                <c:pt idx="3">
                  <c:v>Twice or more a month</c:v>
                </c:pt>
              </c:strCache>
            </c:strRef>
          </c:cat>
          <c:val>
            <c:numRef>
              <c:f>'Za''im Contacts'!$D$2:$D$5</c:f>
              <c:numCache>
                <c:formatCode>0%</c:formatCode>
                <c:ptCount val="4"/>
                <c:pt idx="0">
                  <c:v>0.16</c:v>
                </c:pt>
                <c:pt idx="1">
                  <c:v>0.27</c:v>
                </c:pt>
                <c:pt idx="2">
                  <c:v>0.19</c:v>
                </c:pt>
                <c:pt idx="3">
                  <c:v>0.38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EC-4A31-A973-75014BBF3A5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8595840"/>
        <c:axId val="148597376"/>
      </c:barChart>
      <c:catAx>
        <c:axId val="14859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597376"/>
        <c:crosses val="autoZero"/>
        <c:auto val="1"/>
        <c:lblAlgn val="ctr"/>
        <c:lblOffset val="100"/>
        <c:noMultiLvlLbl val="0"/>
      </c:catAx>
      <c:valAx>
        <c:axId val="14859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59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Recitation!$B$1</c:f>
              <c:strCache>
                <c:ptCount val="1"/>
                <c:pt idx="0">
                  <c:v>2016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-2.3148148148148147E-3"/>
                  <c:y val="2.75098425196850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CE-4C00-A2B1-444C64724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Recitation!$A$2:$A$5</c:f>
              <c:strCache>
                <c:ptCount val="4"/>
                <c:pt idx="0">
                  <c:v>Rarely</c:v>
                </c:pt>
                <c:pt idx="1">
                  <c:v>Occasionally</c:v>
                </c:pt>
                <c:pt idx="2">
                  <c:v>On weekends</c:v>
                </c:pt>
                <c:pt idx="3">
                  <c:v>Most days of the week</c:v>
                </c:pt>
              </c:strCache>
            </c:strRef>
          </c:cat>
          <c:val>
            <c:numRef>
              <c:f>Recitation!$B$2:$B$5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0.26</c:v>
                </c:pt>
                <c:pt idx="2">
                  <c:v>0.04</c:v>
                </c:pt>
                <c:pt idx="3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CE-4C00-A2B1-444C64724CDD}"/>
            </c:ext>
          </c:extLst>
        </c:ser>
        <c:ser>
          <c:idx val="1"/>
          <c:order val="1"/>
          <c:tx>
            <c:strRef>
              <c:f>Recitation!$C$1</c:f>
              <c:strCache>
                <c:ptCount val="1"/>
                <c:pt idx="0">
                  <c:v>2017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Recitation!$A$2:$A$5</c:f>
              <c:strCache>
                <c:ptCount val="4"/>
                <c:pt idx="0">
                  <c:v>Rarely</c:v>
                </c:pt>
                <c:pt idx="1">
                  <c:v>Occasionally</c:v>
                </c:pt>
                <c:pt idx="2">
                  <c:v>On weekends</c:v>
                </c:pt>
                <c:pt idx="3">
                  <c:v>Most days of the week</c:v>
                </c:pt>
              </c:strCache>
            </c:strRef>
          </c:cat>
          <c:val>
            <c:numRef>
              <c:f>Recitation!$C$2:$C$5</c:f>
              <c:numCache>
                <c:formatCode>0%</c:formatCode>
                <c:ptCount val="4"/>
                <c:pt idx="0">
                  <c:v>0.12</c:v>
                </c:pt>
                <c:pt idx="1">
                  <c:v>0.25</c:v>
                </c:pt>
                <c:pt idx="2">
                  <c:v>7.0000000000000007E-2</c:v>
                </c:pt>
                <c:pt idx="3">
                  <c:v>0.56000000000000005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CE-4C00-A2B1-444C64724C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2072448"/>
        <c:axId val="162073984"/>
      </c:barChart>
      <c:catAx>
        <c:axId val="16207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073984"/>
        <c:crosses val="autoZero"/>
        <c:auto val="1"/>
        <c:lblAlgn val="ctr"/>
        <c:lblOffset val="100"/>
        <c:noMultiLvlLbl val="0"/>
      </c:catAx>
      <c:valAx>
        <c:axId val="16207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07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'Salat in congregation'!$B$1</c:f>
              <c:strCache>
                <c:ptCount val="1"/>
                <c:pt idx="0">
                  <c:v>2016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'Salat in congregation'!$A$2:$A$5</c:f>
              <c:strCache>
                <c:ptCount val="4"/>
                <c:pt idx="0">
                  <c:v>Occasionally</c:v>
                </c:pt>
                <c:pt idx="1">
                  <c:v>Once a week</c:v>
                </c:pt>
                <c:pt idx="2">
                  <c:v>A couple of times a week</c:v>
                </c:pt>
                <c:pt idx="3">
                  <c:v>Most days of the week</c:v>
                </c:pt>
              </c:strCache>
            </c:strRef>
          </c:cat>
          <c:val>
            <c:numRef>
              <c:f>'Salat in congregation'!$B$2:$B$5</c:f>
              <c:numCache>
                <c:formatCode>0%</c:formatCode>
                <c:ptCount val="4"/>
                <c:pt idx="0">
                  <c:v>0.09</c:v>
                </c:pt>
                <c:pt idx="1">
                  <c:v>0.13</c:v>
                </c:pt>
                <c:pt idx="2">
                  <c:v>0.17</c:v>
                </c:pt>
                <c:pt idx="3">
                  <c:v>0.57999999999999996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00-447B-9DD3-9AD90ECF2357}"/>
            </c:ext>
          </c:extLst>
        </c:ser>
        <c:ser>
          <c:idx val="1"/>
          <c:order val="1"/>
          <c:tx>
            <c:strRef>
              <c:f>'Salat in congregation'!$C$1</c:f>
              <c:strCache>
                <c:ptCount val="1"/>
                <c:pt idx="0">
                  <c:v>2017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'Salat in congregation'!$A$2:$A$5</c:f>
              <c:strCache>
                <c:ptCount val="4"/>
                <c:pt idx="0">
                  <c:v>Occasionally</c:v>
                </c:pt>
                <c:pt idx="1">
                  <c:v>Once a week</c:v>
                </c:pt>
                <c:pt idx="2">
                  <c:v>A couple of times a week</c:v>
                </c:pt>
                <c:pt idx="3">
                  <c:v>Most days of the week</c:v>
                </c:pt>
              </c:strCache>
            </c:strRef>
          </c:cat>
          <c:val>
            <c:numRef>
              <c:f>'Salat in congregation'!$C$2:$C$5</c:f>
              <c:numCache>
                <c:formatCode>0%</c:formatCode>
                <c:ptCount val="4"/>
                <c:pt idx="0">
                  <c:v>0.21</c:v>
                </c:pt>
                <c:pt idx="1">
                  <c:v>0.11</c:v>
                </c:pt>
                <c:pt idx="2">
                  <c:v>0.15</c:v>
                </c:pt>
                <c:pt idx="3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700-447B-9DD3-9AD90ECF23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3401600"/>
        <c:axId val="153411584"/>
      </c:barChart>
      <c:catAx>
        <c:axId val="15340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11584"/>
        <c:crosses val="autoZero"/>
        <c:auto val="1"/>
        <c:lblAlgn val="ctr"/>
        <c:lblOffset val="100"/>
        <c:noMultiLvlLbl val="0"/>
      </c:catAx>
      <c:valAx>
        <c:axId val="15341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0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'Ansar comm preference'!$B$1</c:f>
              <c:strCache>
                <c:ptCount val="1"/>
                <c:pt idx="0">
                  <c:v>2015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'Ansar comm preference'!$A$2:$A$5</c:f>
              <c:strCache>
                <c:ptCount val="4"/>
                <c:pt idx="0">
                  <c:v>Email</c:v>
                </c:pt>
                <c:pt idx="1">
                  <c:v>Print</c:v>
                </c:pt>
                <c:pt idx="2">
                  <c:v>Both</c:v>
                </c:pt>
                <c:pt idx="3">
                  <c:v>Either</c:v>
                </c:pt>
              </c:strCache>
            </c:strRef>
          </c:cat>
          <c:val>
            <c:numRef>
              <c:f>'Ansar comm preference'!$B$2:$B$5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0.37</c:v>
                </c:pt>
                <c:pt idx="2">
                  <c:v>0.22</c:v>
                </c:pt>
                <c:pt idx="3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CA-4BEA-9B35-582902E79624}"/>
            </c:ext>
          </c:extLst>
        </c:ser>
        <c:ser>
          <c:idx val="1"/>
          <c:order val="1"/>
          <c:tx>
            <c:strRef>
              <c:f>'Ansar comm preference'!$C$1</c:f>
              <c:strCache>
                <c:ptCount val="1"/>
                <c:pt idx="0">
                  <c:v>2017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'Ansar comm preference'!$A$2:$A$5</c:f>
              <c:strCache>
                <c:ptCount val="4"/>
                <c:pt idx="0">
                  <c:v>Email</c:v>
                </c:pt>
                <c:pt idx="1">
                  <c:v>Print</c:v>
                </c:pt>
                <c:pt idx="2">
                  <c:v>Both</c:v>
                </c:pt>
                <c:pt idx="3">
                  <c:v>Either</c:v>
                </c:pt>
              </c:strCache>
            </c:strRef>
          </c:cat>
          <c:val>
            <c:numRef>
              <c:f>'Ansar comm preference'!$C$2:$C$5</c:f>
              <c:numCache>
                <c:formatCode>0%</c:formatCode>
                <c:ptCount val="4"/>
                <c:pt idx="0">
                  <c:v>0.48</c:v>
                </c:pt>
                <c:pt idx="1">
                  <c:v>0.08</c:v>
                </c:pt>
                <c:pt idx="2">
                  <c:v>0.2</c:v>
                </c:pt>
                <c:pt idx="3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DCA-4BEA-9B35-582902E796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3647744"/>
        <c:axId val="153649536"/>
      </c:barChart>
      <c:catAx>
        <c:axId val="15364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49536"/>
        <c:crosses val="autoZero"/>
        <c:auto val="1"/>
        <c:lblAlgn val="ctr"/>
        <c:lblOffset val="100"/>
        <c:noMultiLvlLbl val="0"/>
      </c:catAx>
      <c:valAx>
        <c:axId val="1536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4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'Text messaging'!$B$1</c:f>
              <c:strCache>
                <c:ptCount val="1"/>
                <c:pt idx="0">
                  <c:v>2015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'Text messaging'!$A$2:$A$3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'Text messaging'!$B$2:$B$3</c:f>
              <c:numCache>
                <c:formatCode>0%</c:formatCode>
                <c:ptCount val="2"/>
                <c:pt idx="0">
                  <c:v>0.74</c:v>
                </c:pt>
                <c:pt idx="1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55-45EE-A67B-5E0BFE9695D4}"/>
            </c:ext>
          </c:extLst>
        </c:ser>
        <c:ser>
          <c:idx val="1"/>
          <c:order val="1"/>
          <c:tx>
            <c:strRef>
              <c:f>'Text messaging'!$C$1</c:f>
              <c:strCache>
                <c:ptCount val="1"/>
                <c:pt idx="0">
                  <c:v>2017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'Text messaging'!$A$2:$A$3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'Text messaging'!$C$2:$C$3</c:f>
              <c:numCache>
                <c:formatCode>0%</c:formatCode>
                <c:ptCount val="2"/>
                <c:pt idx="0">
                  <c:v>0.88</c:v>
                </c:pt>
                <c:pt idx="1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55-45EE-A67B-5E0BFE9695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4143744"/>
        <c:axId val="154153728"/>
      </c:barChart>
      <c:catAx>
        <c:axId val="15414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53728"/>
        <c:crosses val="autoZero"/>
        <c:auto val="1"/>
        <c:lblAlgn val="ctr"/>
        <c:lblOffset val="100"/>
        <c:noMultiLvlLbl val="0"/>
      </c:catAx>
      <c:valAx>
        <c:axId val="15415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4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88300326095601"/>
          <c:y val="0"/>
          <c:w val="0.86811699673904397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'2-Ansar comm preference'!$A$1:$A$4</c:f>
              <c:strCache>
                <c:ptCount val="4"/>
                <c:pt idx="0">
                  <c:v>Print</c:v>
                </c:pt>
                <c:pt idx="1">
                  <c:v>Both</c:v>
                </c:pt>
                <c:pt idx="2">
                  <c:v>Either</c:v>
                </c:pt>
                <c:pt idx="3">
                  <c:v>Email</c:v>
                </c:pt>
              </c:strCache>
            </c:strRef>
          </c:cat>
          <c:val>
            <c:numRef>
              <c:f>'2-Ansar comm preference'!$B$1:$B$4</c:f>
              <c:numCache>
                <c:formatCode>0%</c:formatCode>
                <c:ptCount val="4"/>
                <c:pt idx="0">
                  <c:v>7.8341013824884786E-2</c:v>
                </c:pt>
                <c:pt idx="1">
                  <c:v>0.19815668202764977</c:v>
                </c:pt>
                <c:pt idx="2">
                  <c:v>0.23963133640552994</c:v>
                </c:pt>
                <c:pt idx="3">
                  <c:v>0.4838709677419355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45-4A16-9A2C-1EAA79B2AE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633984"/>
        <c:axId val="113901952"/>
      </c:barChart>
      <c:catAx>
        <c:axId val="120633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3901952"/>
        <c:crosses val="autoZero"/>
        <c:auto val="1"/>
        <c:lblAlgn val="ctr"/>
        <c:lblOffset val="100"/>
        <c:noMultiLvlLbl val="0"/>
      </c:catAx>
      <c:valAx>
        <c:axId val="1139019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0633984"/>
        <c:crosses val="autoZero"/>
        <c:crossBetween val="between"/>
      </c:valAx>
      <c:spPr>
        <a:solidFill>
          <a:schemeClr val="tx1">
            <a:lumMod val="65000"/>
            <a:lumOff val="3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solidFill>
      <a:schemeClr val="bg1">
        <a:lumMod val="50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69606829449349"/>
          <c:y val="0"/>
          <c:w val="0.87930393170550647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'3-Text messaging'!$A$1:$A$2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'3-Text messaging'!$B$1:$B$2</c:f>
              <c:numCache>
                <c:formatCode>0%</c:formatCode>
                <c:ptCount val="2"/>
                <c:pt idx="0">
                  <c:v>0.12442396313364056</c:v>
                </c:pt>
                <c:pt idx="1">
                  <c:v>0.87557603686635943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91-44EF-BCBD-36EE08286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931392"/>
        <c:axId val="113932928"/>
      </c:barChart>
      <c:catAx>
        <c:axId val="113931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3932928"/>
        <c:crosses val="autoZero"/>
        <c:auto val="1"/>
        <c:lblAlgn val="ctr"/>
        <c:lblOffset val="100"/>
        <c:noMultiLvlLbl val="0"/>
      </c:catAx>
      <c:valAx>
        <c:axId val="1139329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3931392"/>
        <c:crosses val="autoZero"/>
        <c:crossBetween val="between"/>
      </c:valAx>
      <c:spPr>
        <a:solidFill>
          <a:schemeClr val="tx1">
            <a:lumMod val="65000"/>
            <a:lumOff val="35000"/>
          </a:schemeClr>
        </a:solidFill>
      </c:spPr>
    </c:plotArea>
    <c:plotVisOnly val="1"/>
    <c:dispBlanksAs val="gap"/>
    <c:showDLblsOverMax val="0"/>
  </c:chart>
  <c:spPr>
    <a:solidFill>
      <a:schemeClr val="bg1">
        <a:lumMod val="50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914055664916885"/>
          <c:y val="0"/>
          <c:w val="0.77085944335083112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'4-Recitation'!$A$1:$A$4</c:f>
              <c:strCache>
                <c:ptCount val="4"/>
                <c:pt idx="0">
                  <c:v>On weekends</c:v>
                </c:pt>
                <c:pt idx="1">
                  <c:v>Rarely</c:v>
                </c:pt>
                <c:pt idx="2">
                  <c:v>Occasionally</c:v>
                </c:pt>
                <c:pt idx="3">
                  <c:v>Most days of the week</c:v>
                </c:pt>
              </c:strCache>
            </c:strRef>
          </c:cat>
          <c:val>
            <c:numRef>
              <c:f>'4-Recitation'!$B$1:$B$4</c:f>
              <c:numCache>
                <c:formatCode>0%</c:formatCode>
                <c:ptCount val="4"/>
                <c:pt idx="0">
                  <c:v>6.9124423963133647E-2</c:v>
                </c:pt>
                <c:pt idx="1">
                  <c:v>0.1152073732718894</c:v>
                </c:pt>
                <c:pt idx="2">
                  <c:v>0.25345622119815669</c:v>
                </c:pt>
                <c:pt idx="3">
                  <c:v>0.56221198156682028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F4-4ED3-8701-65503871C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625920"/>
        <c:axId val="114635904"/>
      </c:barChart>
      <c:catAx>
        <c:axId val="114625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4635904"/>
        <c:crosses val="autoZero"/>
        <c:auto val="1"/>
        <c:lblAlgn val="ctr"/>
        <c:lblOffset val="100"/>
        <c:noMultiLvlLbl val="0"/>
      </c:catAx>
      <c:valAx>
        <c:axId val="11463590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4625920"/>
        <c:crosses val="autoZero"/>
        <c:crossBetween val="between"/>
      </c:valAx>
      <c:spPr>
        <a:solidFill>
          <a:schemeClr val="tx1">
            <a:lumMod val="65000"/>
            <a:lumOff val="35000"/>
          </a:schemeClr>
        </a:solidFill>
      </c:spPr>
    </c:plotArea>
    <c:plotVisOnly val="1"/>
    <c:dispBlanksAs val="gap"/>
    <c:showDLblsOverMax val="0"/>
  </c:chart>
  <c:spPr>
    <a:solidFill>
      <a:schemeClr val="bg1">
        <a:lumMod val="50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81250529167725"/>
          <c:y val="0"/>
          <c:w val="0.75187494708322755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'5-Salat in cong'!$A$1:$A$4</c:f>
              <c:strCache>
                <c:ptCount val="4"/>
                <c:pt idx="0">
                  <c:v>Once a week</c:v>
                </c:pt>
                <c:pt idx="1">
                  <c:v>A couple of times a week</c:v>
                </c:pt>
                <c:pt idx="2">
                  <c:v>Occasionally</c:v>
                </c:pt>
                <c:pt idx="3">
                  <c:v>Most days of the week</c:v>
                </c:pt>
              </c:strCache>
            </c:strRef>
          </c:cat>
          <c:val>
            <c:numRef>
              <c:f>'5-Salat in cong'!$B$1:$B$4</c:f>
              <c:numCache>
                <c:formatCode>0%</c:formatCode>
                <c:ptCount val="4"/>
                <c:pt idx="0">
                  <c:v>0.10599078341013825</c:v>
                </c:pt>
                <c:pt idx="1">
                  <c:v>0.15207373271889402</c:v>
                </c:pt>
                <c:pt idx="2">
                  <c:v>0.20737327188940091</c:v>
                </c:pt>
                <c:pt idx="3">
                  <c:v>0.53456221198156684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1B-47C9-8E7D-0E729B857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673536"/>
        <c:axId val="114675072"/>
      </c:barChart>
      <c:catAx>
        <c:axId val="114673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4675072"/>
        <c:crosses val="autoZero"/>
        <c:auto val="1"/>
        <c:lblAlgn val="ctr"/>
        <c:lblOffset val="100"/>
        <c:noMultiLvlLbl val="0"/>
      </c:catAx>
      <c:valAx>
        <c:axId val="11467507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4673536"/>
        <c:crosses val="autoZero"/>
        <c:crossBetween val="between"/>
      </c:valAx>
      <c:spPr>
        <a:solidFill>
          <a:schemeClr val="tx1">
            <a:lumMod val="65000"/>
            <a:lumOff val="35000"/>
          </a:schemeClr>
        </a:solidFill>
      </c:spPr>
    </c:plotArea>
    <c:plotVisOnly val="1"/>
    <c:dispBlanksAs val="gap"/>
    <c:showDLblsOverMax val="0"/>
  </c:chart>
  <c:spPr>
    <a:solidFill>
      <a:schemeClr val="bg1">
        <a:lumMod val="50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362090608239188"/>
          <c:y val="0"/>
          <c:w val="0.83637909391760812"/>
          <c:h val="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'6-Ijtima'!$A$1:$A$4</c:f>
              <c:strCache>
                <c:ptCount val="4"/>
                <c:pt idx="0">
                  <c:v>Chicago</c:v>
                </c:pt>
                <c:pt idx="1">
                  <c:v>Houston</c:v>
                </c:pt>
                <c:pt idx="2">
                  <c:v>New York</c:v>
                </c:pt>
                <c:pt idx="3">
                  <c:v>Baitur Rehman</c:v>
                </c:pt>
              </c:strCache>
            </c:strRef>
          </c:cat>
          <c:val>
            <c:numRef>
              <c:f>'6-Ijtima'!$B$1:$B$4</c:f>
              <c:numCache>
                <c:formatCode>0%</c:formatCode>
                <c:ptCount val="4"/>
                <c:pt idx="0">
                  <c:v>0.10599078341013825</c:v>
                </c:pt>
                <c:pt idx="1">
                  <c:v>0.13824884792626729</c:v>
                </c:pt>
                <c:pt idx="2">
                  <c:v>0.16589861751152074</c:v>
                </c:pt>
                <c:pt idx="3">
                  <c:v>0.58986175115207373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52-47E7-BC6E-607CEA4CB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82304"/>
        <c:axId val="115283840"/>
      </c:barChart>
      <c:catAx>
        <c:axId val="115282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5283840"/>
        <c:crosses val="autoZero"/>
        <c:auto val="1"/>
        <c:lblAlgn val="ctr"/>
        <c:lblOffset val="100"/>
        <c:noMultiLvlLbl val="0"/>
      </c:catAx>
      <c:valAx>
        <c:axId val="1152838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528230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spPr>
    <a:solidFill>
      <a:schemeClr val="bg1">
        <a:lumMod val="50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304320"/>
        <c:axId val="115325568"/>
      </c:barChart>
      <c:catAx>
        <c:axId val="1153043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5325568"/>
        <c:crosses val="autoZero"/>
        <c:auto val="1"/>
        <c:lblAlgn val="ctr"/>
        <c:lblOffset val="100"/>
        <c:noMultiLvlLbl val="0"/>
      </c:catAx>
      <c:valAx>
        <c:axId val="11532556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53043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'7-Keeps me up at night'!$A$1:$A$6</c:f>
              <c:strCache>
                <c:ptCount val="6"/>
                <c:pt idx="0">
                  <c:v>Family conflicts</c:v>
                </c:pt>
                <c:pt idx="1">
                  <c:v>Care of elderly parents</c:v>
                </c:pt>
                <c:pt idx="2">
                  <c:v>Other</c:v>
                </c:pt>
                <c:pt idx="3">
                  <c:v>Financial worries</c:v>
                </c:pt>
                <c:pt idx="4">
                  <c:v>Nothing</c:v>
                </c:pt>
                <c:pt idx="5">
                  <c:v>Worries about my children</c:v>
                </c:pt>
              </c:strCache>
            </c:strRef>
          </c:cat>
          <c:val>
            <c:numRef>
              <c:f>'7-Keeps me up at night'!$B$1:$B$6</c:f>
              <c:numCache>
                <c:formatCode>0%</c:formatCode>
                <c:ptCount val="6"/>
                <c:pt idx="0">
                  <c:v>8.294930875576037E-2</c:v>
                </c:pt>
                <c:pt idx="1">
                  <c:v>0.18433179723502305</c:v>
                </c:pt>
                <c:pt idx="2">
                  <c:v>0.22119815668202766</c:v>
                </c:pt>
                <c:pt idx="3">
                  <c:v>0.27188940092165897</c:v>
                </c:pt>
                <c:pt idx="4">
                  <c:v>0.35483870967741937</c:v>
                </c:pt>
                <c:pt idx="5">
                  <c:v>0.35944700460829493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17-46A1-9D8F-2E50EB1D8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09984"/>
        <c:axId val="119660928"/>
      </c:barChart>
      <c:catAx>
        <c:axId val="119609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en-US"/>
          </a:p>
        </c:txPr>
        <c:crossAx val="119660928"/>
        <c:crosses val="autoZero"/>
        <c:auto val="1"/>
        <c:lblAlgn val="ctr"/>
        <c:lblOffset val="100"/>
        <c:noMultiLvlLbl val="0"/>
      </c:catAx>
      <c:valAx>
        <c:axId val="1196609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19609984"/>
        <c:crosses val="autoZero"/>
        <c:crossBetween val="between"/>
      </c:valAx>
      <c:spPr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</c:spPr>
    </c:plotArea>
    <c:plotVisOnly val="1"/>
    <c:dispBlanksAs val="gap"/>
    <c:showDLblsOverMax val="0"/>
  </c:chart>
  <c:spPr>
    <a:solidFill>
      <a:schemeClr val="tx1">
        <a:lumMod val="65000"/>
        <a:lumOff val="35000"/>
      </a:schemeClr>
    </a:solidFill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'8-Area of Improvement'!$A$1:$A$6</c:f>
              <c:strCache>
                <c:ptCount val="6"/>
                <c:pt idx="0">
                  <c:v>Other</c:v>
                </c:pt>
                <c:pt idx="1">
                  <c:v>Religious education of Ansar members</c:v>
                </c:pt>
                <c:pt idx="2">
                  <c:v>Ithar/Social work</c:v>
                </c:pt>
                <c:pt idx="3">
                  <c:v>Tabligh/Outreach activities</c:v>
                </c:pt>
                <c:pt idx="4">
                  <c:v>None - all of the above working well</c:v>
                </c:pt>
                <c:pt idx="5">
                  <c:v>Tarbiyat or moral training of families</c:v>
                </c:pt>
              </c:strCache>
            </c:strRef>
          </c:cat>
          <c:val>
            <c:numRef>
              <c:f>'8-Area of Improvement'!$B$1:$B$6</c:f>
              <c:numCache>
                <c:formatCode>0%</c:formatCode>
                <c:ptCount val="6"/>
                <c:pt idx="0">
                  <c:v>3.6866359447004608E-2</c:v>
                </c:pt>
                <c:pt idx="1">
                  <c:v>0.1152073732718894</c:v>
                </c:pt>
                <c:pt idx="2">
                  <c:v>0.13364055299539171</c:v>
                </c:pt>
                <c:pt idx="3">
                  <c:v>0.13824884792626729</c:v>
                </c:pt>
                <c:pt idx="4">
                  <c:v>0.15207373271889402</c:v>
                </c:pt>
                <c:pt idx="5">
                  <c:v>0.42396313364055299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46-4656-B23E-27060C1292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546432"/>
        <c:axId val="120547968"/>
      </c:barChart>
      <c:catAx>
        <c:axId val="120546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0547968"/>
        <c:crosses val="autoZero"/>
        <c:auto val="1"/>
        <c:lblAlgn val="ctr"/>
        <c:lblOffset val="100"/>
        <c:noMultiLvlLbl val="0"/>
      </c:catAx>
      <c:valAx>
        <c:axId val="12054796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0546432"/>
        <c:crosses val="autoZero"/>
        <c:crossBetween val="between"/>
      </c:valAx>
    </c:plotArea>
    <c:plotVisOnly val="1"/>
    <c:dispBlanksAs val="gap"/>
    <c:showDLblsOverMax val="0"/>
  </c:chart>
  <c:spPr>
    <a:solidFill>
      <a:schemeClr val="tx1">
        <a:lumMod val="65000"/>
        <a:lumOff val="35000"/>
      </a:schemeClr>
    </a:solidFill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0EA3590-BD3C-4640-8756-2EB6705BC80D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0FE63CA-8AA8-4169-A303-D9A313F84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4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C197B90-2DDA-4F9B-AD81-36F1EBCD6F83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883FC7D-D9C9-470F-8D2A-9773B1D04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0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FBE59-B8B8-4154-BAA3-0E50AD757BBA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3B995-D1F6-4E7A-9B1A-338223F83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A6CBD-AFC0-49D0-B552-F87A33A3C253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3C75A-F0F5-4D17-9054-4E9A924E6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296F3-2A9E-4749-B187-669516E7D12B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0F7C-24A2-403A-B8BD-E5791924B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4BD35-3A40-40AA-8F4A-C6A8A8F98418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683ED-32C3-478D-8446-F8193FCB3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AF26-D67E-4457-9F54-25AAEB8009FF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2F9F9-A226-484F-BBDF-D7714EE5C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22C79-21FE-44C0-8FEE-D68B4D4B4155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23C4-A6B1-414B-A59A-B9016C124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AE839-8B90-4D13-8392-B655A9F31A27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120EA-E86E-4AF8-8AA2-C19DEF290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F8CDA-E38C-49AC-9885-1BD4759BC7EB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F1DE9-E22A-4AFD-9DD7-C4D55154B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6A03-12E4-4C6E-9DBF-974D97BF9467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052E3-B051-49FC-902B-220BDDAD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93BEB-8946-469A-B027-2D8C52A43103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40A84-DF24-45AF-A22E-6D3CBF761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5A09A-99C7-4946-B34B-F5CD89418221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8D7B7-ED4E-46FC-A350-D9D6BED3D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3F08FA-A64E-4B52-92FC-B990909D41C8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CBCC48-CAB9-4A2B-8949-78CE74AC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3810000"/>
          </a:xfrm>
        </p:spPr>
        <p:txBody>
          <a:bodyPr/>
          <a:lstStyle/>
          <a:p>
            <a:pPr eaLnBrk="1" hangingPunct="1"/>
            <a:r>
              <a:rPr lang="en-US" sz="4000" dirty="0"/>
              <a:t>2017 Planning Survey Results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400" dirty="0"/>
              <a:t>Majlis Ansarullah, USA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Select one area in which Majlis Ansarullah needs most improvement</a:t>
            </a:r>
            <a:endParaRPr lang="en-US" sz="1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139684"/>
              </p:ext>
            </p:extLst>
          </p:nvPr>
        </p:nvGraphicFramePr>
        <p:xfrm>
          <a:off x="1066800" y="1295400"/>
          <a:ext cx="7162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My participation in Majlis Ansarullah would increase if</a:t>
            </a:r>
            <a:endParaRPr lang="en-US" sz="1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843410"/>
              </p:ext>
            </p:extLst>
          </p:nvPr>
        </p:nvGraphicFramePr>
        <p:xfrm>
          <a:off x="1143000" y="1295400"/>
          <a:ext cx="6934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8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Through its programs and services, Majlis Ansarullah is trying to address many of the issues Ansar are actually facing in their daily lives</a:t>
            </a:r>
            <a:endParaRPr lang="en-US" sz="1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33004"/>
              </p:ext>
            </p:extLst>
          </p:nvPr>
        </p:nvGraphicFramePr>
        <p:xfrm>
          <a:off x="990600" y="1600200"/>
          <a:ext cx="7239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42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3810000"/>
          </a:xfrm>
        </p:spPr>
        <p:txBody>
          <a:bodyPr/>
          <a:lstStyle/>
          <a:p>
            <a:pPr eaLnBrk="1" hangingPunct="1"/>
            <a:r>
              <a:rPr lang="en-US" b="1" dirty="0"/>
              <a:t>Planning Survey</a:t>
            </a:r>
            <a:br>
              <a:rPr lang="en-US" b="1" dirty="0"/>
            </a:br>
            <a:r>
              <a:rPr lang="en-US" sz="2800" dirty="0"/>
              <a:t>Yearly Comparison (2015-2017)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Majlis Ansarullah, USA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12565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My Za’im calls or talks to me related to an Ansarullah matter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166904"/>
              </p:ext>
            </p:extLst>
          </p:nvPr>
        </p:nvGraphicFramePr>
        <p:xfrm>
          <a:off x="914400" y="1371600"/>
          <a:ext cx="716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4138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recite the Holy Qur’an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422516"/>
              </p:ext>
            </p:extLst>
          </p:nvPr>
        </p:nvGraphicFramePr>
        <p:xfrm>
          <a:off x="914400" y="1295400"/>
          <a:ext cx="7315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485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offer at least one Salat in congregation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425692"/>
              </p:ext>
            </p:extLst>
          </p:nvPr>
        </p:nvGraphicFramePr>
        <p:xfrm>
          <a:off x="914400" y="1219200"/>
          <a:ext cx="7543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603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prefer to receive Ansar communications in...</a:t>
            </a:r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568265"/>
              </p:ext>
            </p:extLst>
          </p:nvPr>
        </p:nvGraphicFramePr>
        <p:xfrm>
          <a:off x="838200" y="1219200"/>
          <a:ext cx="7239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7641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use text messaging</a:t>
            </a:r>
            <a:endParaRPr lang="en-US" sz="1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260634"/>
              </p:ext>
            </p:extLst>
          </p:nvPr>
        </p:nvGraphicFramePr>
        <p:xfrm>
          <a:off x="914400" y="1143000"/>
          <a:ext cx="7391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823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pPr eaLnBrk="1" hangingPunct="1"/>
            <a:r>
              <a:rPr lang="en-US" sz="2000" b="1" dirty="0"/>
              <a:t>Number of surveys submitted: 217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649613"/>
              </p:ext>
            </p:extLst>
          </p:nvPr>
        </p:nvGraphicFramePr>
        <p:xfrm>
          <a:off x="228600" y="695960"/>
          <a:ext cx="8686799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646937629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385439183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579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Majlis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Majlis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Surveys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Majlis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Surveys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Majlis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Surveys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Alabama-TN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Columbus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Laurel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Rochester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Austin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Cypress - Houston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Lehigh Valley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Baltimore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Dallas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Island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Seattle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 Point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Dayton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Silicon Valley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Binghamton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Detroit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Milwaukee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Silver Spring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Bloomington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Fitchburg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Virginia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Georgia-SC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Jersey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Tucson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Brooklyn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Hartford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Virginia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Tulsa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Buffalo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Houston - North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Orlando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Washington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Jersey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Houston - South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Philadelphia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Willingboro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Virginia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Phoenix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York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Chicago East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- East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Portland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Chicago Northwest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- Inland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Potomac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Chicago Southwest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- West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 Triangle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Cleveland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 Vegas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Richmond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My Za’im calls or talks to me related to an Ansarullah matter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345684"/>
              </p:ext>
            </p:extLst>
          </p:nvPr>
        </p:nvGraphicFramePr>
        <p:xfrm>
          <a:off x="762000" y="1219200"/>
          <a:ext cx="7620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prefer to receive Ansar communications in...</a:t>
            </a:r>
            <a:r>
              <a:rPr lang="en-US" sz="1800" dirty="0"/>
              <a:t> </a:t>
            </a:r>
            <a:endParaRPr lang="en-US" sz="1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398967"/>
              </p:ext>
            </p:extLst>
          </p:nvPr>
        </p:nvGraphicFramePr>
        <p:xfrm>
          <a:off x="914400" y="1143000"/>
          <a:ext cx="7543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use text messaging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602276"/>
              </p:ext>
            </p:extLst>
          </p:nvPr>
        </p:nvGraphicFramePr>
        <p:xfrm>
          <a:off x="762000" y="1143000"/>
          <a:ext cx="7543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recite the Holy Qur’an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788752"/>
              </p:ext>
            </p:extLst>
          </p:nvPr>
        </p:nvGraphicFramePr>
        <p:xfrm>
          <a:off x="838200" y="1295400"/>
          <a:ext cx="7315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offer at least one Salat in congregation at home, </a:t>
            </a:r>
            <a:r>
              <a:rPr lang="en-US" sz="1800" b="1" dirty="0" err="1"/>
              <a:t>salat</a:t>
            </a:r>
            <a:r>
              <a:rPr lang="en-US" sz="1800" b="1" dirty="0"/>
              <a:t> center or Mosque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264113"/>
              </p:ext>
            </p:extLst>
          </p:nvPr>
        </p:nvGraphicFramePr>
        <p:xfrm>
          <a:off x="990600" y="1447800"/>
          <a:ext cx="7086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I am more likely to attend if the next National Ijtima is held at</a:t>
            </a:r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9663"/>
              </p:ext>
            </p:extLst>
          </p:nvPr>
        </p:nvGraphicFramePr>
        <p:xfrm>
          <a:off x="990600" y="1600200"/>
          <a:ext cx="7010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/>
          <a:lstStyle/>
          <a:p>
            <a:pPr eaLnBrk="1" hangingPunct="1"/>
            <a:r>
              <a:rPr lang="en-US" sz="1800" b="1" dirty="0"/>
              <a:t>What keeps me up at night?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>(Multiple choices were allowed)</a:t>
            </a:r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447800" y="1600200"/>
          <a:ext cx="5867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028838"/>
              </p:ext>
            </p:extLst>
          </p:nvPr>
        </p:nvGraphicFramePr>
        <p:xfrm>
          <a:off x="1219200" y="1447800"/>
          <a:ext cx="6934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309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2017 Planning Survey Results  Majlis Ansarullah, USA</vt:lpstr>
      <vt:lpstr>Number of surveys submitted: 217</vt:lpstr>
      <vt:lpstr>My Za’im calls or talks to me related to an Ansarullah matter </vt:lpstr>
      <vt:lpstr>I prefer to receive Ansar communications in... </vt:lpstr>
      <vt:lpstr>I use text messaging</vt:lpstr>
      <vt:lpstr>I recite the Holy Qur’an</vt:lpstr>
      <vt:lpstr>I offer at least one Salat in congregation at home, salat center or Mosque</vt:lpstr>
      <vt:lpstr>I am more likely to attend if the next National Ijtima is held at</vt:lpstr>
      <vt:lpstr>What keeps me up at night? (Multiple choices were allowed)</vt:lpstr>
      <vt:lpstr>Select one area in which Majlis Ansarullah needs most improvement</vt:lpstr>
      <vt:lpstr>My participation in Majlis Ansarullah would increase if</vt:lpstr>
      <vt:lpstr>Through its programs and services, Majlis Ansarullah is trying to address many of the issues Ansar are actually facing in their daily lives</vt:lpstr>
      <vt:lpstr>Planning Survey Yearly Comparison (2015-2017)  Majlis Ansarullah, USA</vt:lpstr>
      <vt:lpstr>My Za’im calls or talks to me related to an Ansarullah matter</vt:lpstr>
      <vt:lpstr>I recite the Holy Qur’an</vt:lpstr>
      <vt:lpstr>I offer at least one Salat in congregation</vt:lpstr>
      <vt:lpstr>I prefer to receive Ansar communications in...</vt:lpstr>
      <vt:lpstr>I use text messaging</vt:lpstr>
    </vt:vector>
  </TitlesOfParts>
  <Company>Nationwide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WebSphere</dc:title>
  <dc:creator>Rafi Malik</dc:creator>
  <cp:lastModifiedBy>Khan, Pervaiz (P.)</cp:lastModifiedBy>
  <cp:revision>321</cp:revision>
  <dcterms:created xsi:type="dcterms:W3CDTF">2009-01-12T21:53:16Z</dcterms:created>
  <dcterms:modified xsi:type="dcterms:W3CDTF">2017-01-14T05:17:17Z</dcterms:modified>
</cp:coreProperties>
</file>